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Roboto Medium"/>
      <p:regular r:id="rId18"/>
    </p:embeddedFont>
    <p:embeddedFont>
      <p:font typeface="Roboto Medium"/>
      <p:regular r:id="rId19"/>
    </p:embeddedFont>
    <p:embeddedFont>
      <p:font typeface="Roboto Medium"/>
      <p:regular r:id="rId20"/>
    </p:embeddedFont>
    <p:embeddedFont>
      <p:font typeface="Roboto Medium"/>
      <p:regular r:id="rId21"/>
    </p:embeddedFont>
    <p:embeddedFont>
      <p:font typeface="Roboto"/>
      <p:regular r:id="rId22"/>
    </p:embeddedFont>
    <p:embeddedFont>
      <p:font typeface="Roboto"/>
      <p:regular r:id="rId23"/>
    </p:embeddedFont>
    <p:embeddedFont>
      <p:font typeface="Roboto"/>
      <p:regular r:id="rId24"/>
    </p:embeddedFont>
    <p:embeddedFont>
      <p:font typeface="Roboto"/>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589609"/>
            <a:ext cx="11131629" cy="425291"/>
          </a:xfrm>
          <a:prstGeom prst="rect">
            <a:avLst/>
          </a:prstGeom>
          <a:noFill/>
          <a:ln/>
        </p:spPr>
        <p:txBody>
          <a:bodyPr wrap="none" lIns="0" tIns="0" rIns="0" bIns="0" rtlCol="0" anchor="t"/>
          <a:lstStyle/>
          <a:p>
            <a:pPr algn="l" indent="0" marL="0">
              <a:lnSpc>
                <a:spcPts val="3300"/>
              </a:lnSpc>
              <a:buNone/>
            </a:pPr>
            <a:r>
              <a:rPr lang="en-US" sz="2650" b="1" dirty="0">
                <a:solidFill>
                  <a:srgbClr val="FFFFFF"/>
                </a:solidFill>
                <a:latin typeface="Roboto Medium" pitchFamily="34" charset="0"/>
                <a:ea typeface="Roboto Medium" pitchFamily="34" charset="-122"/>
                <a:cs typeface="Roboto Medium" pitchFamily="34" charset="-120"/>
              </a:rPr>
              <a:t>GROUP MEMBERS:</a:t>
            </a:r>
            <a:pPr algn="l" indent="0" marL="0">
              <a:lnSpc>
                <a:spcPts val="3300"/>
              </a:lnSpc>
              <a:buNone/>
            </a:pPr>
            <a:r>
              <a:rPr lang="en-US" sz="2650" dirty="0">
                <a:solidFill>
                  <a:srgbClr val="FFFFFF"/>
                </a:solidFill>
                <a:latin typeface="Roboto Medium" pitchFamily="34" charset="0"/>
                <a:ea typeface="Roboto Medium" pitchFamily="34" charset="-122"/>
                <a:cs typeface="Roboto Medium" pitchFamily="34" charset="-120"/>
              </a:rPr>
              <a:t>                                                                                                 </a:t>
            </a:r>
            <a:endParaRPr lang="en-US" sz="2650" dirty="0"/>
          </a:p>
        </p:txBody>
      </p:sp>
      <p:sp>
        <p:nvSpPr>
          <p:cNvPr id="3" name="Text 1"/>
          <p:cNvSpPr/>
          <p:nvPr/>
        </p:nvSpPr>
        <p:spPr>
          <a:xfrm>
            <a:off x="793790" y="3241715"/>
            <a:ext cx="13042821" cy="362903"/>
          </a:xfrm>
          <a:prstGeom prst="rect">
            <a:avLst/>
          </a:prstGeom>
          <a:noFill/>
          <a:ln/>
        </p:spPr>
        <p:txBody>
          <a:bodyPr wrap="none" lIns="0" tIns="0" rIns="0" bIns="0" rtlCol="0" anchor="t"/>
          <a:lstStyle/>
          <a:p>
            <a:pPr algn="l" lvl="8" marL="3086100" indent="-342900">
              <a:lnSpc>
                <a:spcPts val="2850"/>
              </a:lnSpc>
              <a:buSzPct val="100000"/>
              <a:buFont typeface="+mj-lt"/>
              <a:buAutoNum type="arabicPeriod" startAt="1"/>
            </a:pPr>
            <a:r>
              <a:rPr lang="en-US" sz="1750" dirty="0">
                <a:solidFill>
                  <a:srgbClr val="CFD0D8"/>
                </a:solidFill>
                <a:latin typeface="Roboto" pitchFamily="34" charset="0"/>
                <a:ea typeface="Roboto" pitchFamily="34" charset="-122"/>
                <a:cs typeface="Roboto" pitchFamily="34" charset="-120"/>
              </a:rPr>
              <a:t>Elysée NIYIBIZI - 2305000921</a:t>
            </a:r>
            <a:endParaRPr lang="en-US" sz="1750" dirty="0"/>
          </a:p>
        </p:txBody>
      </p:sp>
      <p:sp>
        <p:nvSpPr>
          <p:cNvPr id="4" name="Text 2"/>
          <p:cNvSpPr/>
          <p:nvPr/>
        </p:nvSpPr>
        <p:spPr>
          <a:xfrm>
            <a:off x="793790" y="3683913"/>
            <a:ext cx="13042821" cy="362903"/>
          </a:xfrm>
          <a:prstGeom prst="rect">
            <a:avLst/>
          </a:prstGeom>
          <a:noFill/>
          <a:ln/>
        </p:spPr>
        <p:txBody>
          <a:bodyPr wrap="none" lIns="0" tIns="0" rIns="0" bIns="0" rtlCol="0" anchor="t"/>
          <a:lstStyle/>
          <a:p>
            <a:pPr algn="l" lvl="8" marL="3086100" indent="-342900">
              <a:lnSpc>
                <a:spcPts val="2850"/>
              </a:lnSpc>
              <a:buSzPct val="100000"/>
              <a:buFont typeface="+mj-lt"/>
              <a:buAutoNum type="arabicPeriod" startAt="2"/>
            </a:pPr>
            <a:r>
              <a:rPr lang="en-US" sz="1750" dirty="0">
                <a:solidFill>
                  <a:srgbClr val="CFD0D8"/>
                </a:solidFill>
                <a:latin typeface="Roboto" pitchFamily="34" charset="0"/>
                <a:ea typeface="Roboto" pitchFamily="34" charset="-122"/>
                <a:cs typeface="Roboto" pitchFamily="34" charset="-120"/>
              </a:rPr>
              <a:t>Yves BAHATI - 2305000895</a:t>
            </a:r>
            <a:endParaRPr lang="en-US" sz="1750" dirty="0"/>
          </a:p>
        </p:txBody>
      </p:sp>
      <p:sp>
        <p:nvSpPr>
          <p:cNvPr id="5" name="Text 3"/>
          <p:cNvSpPr/>
          <p:nvPr/>
        </p:nvSpPr>
        <p:spPr>
          <a:xfrm>
            <a:off x="793790" y="4126111"/>
            <a:ext cx="13042821" cy="362903"/>
          </a:xfrm>
          <a:prstGeom prst="rect">
            <a:avLst/>
          </a:prstGeom>
          <a:noFill/>
          <a:ln/>
        </p:spPr>
        <p:txBody>
          <a:bodyPr wrap="none" lIns="0" tIns="0" rIns="0" bIns="0" rtlCol="0" anchor="t"/>
          <a:lstStyle/>
          <a:p>
            <a:pPr algn="l" lvl="8" marL="3086100" indent="-342900">
              <a:lnSpc>
                <a:spcPts val="2850"/>
              </a:lnSpc>
              <a:buSzPct val="100000"/>
              <a:buFont typeface="+mj-lt"/>
              <a:buAutoNum type="arabicPeriod" startAt="3"/>
            </a:pPr>
            <a:r>
              <a:rPr lang="en-US" sz="1750" dirty="0">
                <a:solidFill>
                  <a:srgbClr val="CFD0D8"/>
                </a:solidFill>
                <a:latin typeface="Roboto" pitchFamily="34" charset="0"/>
                <a:ea typeface="Roboto" pitchFamily="34" charset="-122"/>
                <a:cs typeface="Roboto" pitchFamily="34" charset="-120"/>
              </a:rPr>
              <a:t>Ange HIRWA - 2301001139</a:t>
            </a:r>
            <a:endParaRPr lang="en-US" sz="1750" dirty="0"/>
          </a:p>
        </p:txBody>
      </p:sp>
      <p:sp>
        <p:nvSpPr>
          <p:cNvPr id="6" name="Text 4"/>
          <p:cNvSpPr/>
          <p:nvPr/>
        </p:nvSpPr>
        <p:spPr>
          <a:xfrm>
            <a:off x="793790" y="4568309"/>
            <a:ext cx="13042821" cy="362903"/>
          </a:xfrm>
          <a:prstGeom prst="rect">
            <a:avLst/>
          </a:prstGeom>
          <a:noFill/>
          <a:ln/>
        </p:spPr>
        <p:txBody>
          <a:bodyPr wrap="none" lIns="0" tIns="0" rIns="0" bIns="0" rtlCol="0" anchor="t"/>
          <a:lstStyle/>
          <a:p>
            <a:pPr algn="l" lvl="8" marL="3086100" indent="-342900">
              <a:lnSpc>
                <a:spcPts val="2850"/>
              </a:lnSpc>
              <a:buSzPct val="100000"/>
              <a:buFont typeface="+mj-lt"/>
              <a:buAutoNum type="arabicPeriod" startAt="4"/>
            </a:pPr>
            <a:r>
              <a:rPr lang="en-US" sz="1750" dirty="0">
                <a:solidFill>
                  <a:srgbClr val="CFD0D8"/>
                </a:solidFill>
                <a:latin typeface="Roboto" pitchFamily="34" charset="0"/>
                <a:ea typeface="Roboto" pitchFamily="34" charset="-122"/>
                <a:cs typeface="Roboto" pitchFamily="34" charset="-120"/>
              </a:rPr>
              <a:t>Esther NIYOKWIZERWA - 2305000181</a:t>
            </a:r>
            <a:endParaRPr lang="en-US" sz="1750" dirty="0"/>
          </a:p>
        </p:txBody>
      </p:sp>
      <p:sp>
        <p:nvSpPr>
          <p:cNvPr id="7" name="Text 5"/>
          <p:cNvSpPr/>
          <p:nvPr/>
        </p:nvSpPr>
        <p:spPr>
          <a:xfrm>
            <a:off x="793790" y="5186363"/>
            <a:ext cx="13042821" cy="453509"/>
          </a:xfrm>
          <a:prstGeom prst="rect">
            <a:avLst/>
          </a:prstGeom>
          <a:noFill/>
          <a:ln/>
        </p:spPr>
        <p:txBody>
          <a:bodyPr wrap="none" lIns="0" tIns="0" rIns="0" bIns="0" rtlCol="0" anchor="t"/>
          <a:lstStyle/>
          <a:p>
            <a:pPr algn="l" indent="0" marL="0">
              <a:lnSpc>
                <a:spcPts val="3550"/>
              </a:lnSpc>
              <a:buNone/>
            </a:pPr>
            <a:r>
              <a:rPr lang="en-US" sz="2200" dirty="0">
                <a:solidFill>
                  <a:srgbClr val="CFD0D8"/>
                </a:solidFill>
                <a:latin typeface="Roboto" pitchFamily="34" charset="0"/>
                <a:ea typeface="Roboto" pitchFamily="34" charset="-122"/>
                <a:cs typeface="Roboto" pitchFamily="34" charset="-120"/>
              </a:rPr>
              <a:t> </a:t>
            </a:r>
            <a:pPr algn="l" indent="0" marL="0">
              <a:lnSpc>
                <a:spcPts val="3550"/>
              </a:lnSpc>
              <a:buNone/>
            </a:pPr>
            <a:r>
              <a:rPr lang="en-US" sz="2200" b="1" dirty="0">
                <a:solidFill>
                  <a:srgbClr val="CFD0D8"/>
                </a:solidFill>
                <a:latin typeface="Roboto" pitchFamily="34" charset="0"/>
                <a:ea typeface="Roboto" pitchFamily="34" charset="-122"/>
                <a:cs typeface="Roboto" pitchFamily="34" charset="-120"/>
              </a:rPr>
              <a:t>Date:</a:t>
            </a:r>
            <a:pPr algn="l" indent="0" marL="0">
              <a:lnSpc>
                <a:spcPts val="3550"/>
              </a:lnSpc>
              <a:buNone/>
            </a:pPr>
            <a:r>
              <a:rPr lang="en-US" sz="2200" dirty="0">
                <a:solidFill>
                  <a:srgbClr val="CFD0D8"/>
                </a:solidFill>
                <a:latin typeface="Roboto" pitchFamily="34" charset="0"/>
                <a:ea typeface="Roboto" pitchFamily="34" charset="-122"/>
                <a:cs typeface="Roboto" pitchFamily="34" charset="-120"/>
              </a:rPr>
              <a:t> 5 April 2025</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263378"/>
            <a:ext cx="7102197"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Future Trends in Multimedia</a:t>
            </a:r>
            <a:endParaRPr lang="en-US" sz="4450" dirty="0"/>
          </a:p>
        </p:txBody>
      </p:sp>
      <p:sp>
        <p:nvSpPr>
          <p:cNvPr id="3" name="Text 1"/>
          <p:cNvSpPr/>
          <p:nvPr/>
        </p:nvSpPr>
        <p:spPr>
          <a:xfrm>
            <a:off x="793790" y="3425785"/>
            <a:ext cx="13042821" cy="254031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Virtual Reality (VR) and Augmented Reality (AR) hold immense potential for transforming education and training. Immersive VR experiences can simulate real-world scenarios, while AR can overlay digital content onto the physical environment, enhancing learning outcomes. Future multimedia platforms will offer greater interactivity, allowing users to actively participate in the learning process. Interactive simulations, personalized feedback, and adaptive content delivery can create more engaging and effective educational experiences. Artificial intelligence (AI) can personalize multimedia experiences by analyzing user preferences, learning styles, and performance data. AI-powered systems can recommend relevant content, provide personalized feedback, and adapt learning pathways to meet individual needs.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644491" y="2952393"/>
            <a:ext cx="11341298" cy="1417677"/>
          </a:xfrm>
          <a:prstGeom prst="rect">
            <a:avLst/>
          </a:prstGeom>
          <a:noFill/>
          <a:ln/>
        </p:spPr>
        <p:txBody>
          <a:bodyPr wrap="none" lIns="0" tIns="0" rIns="0" bIns="0" rtlCol="0" anchor="t"/>
          <a:lstStyle/>
          <a:p>
            <a:pPr algn="ctr" indent="0" marL="0">
              <a:lnSpc>
                <a:spcPts val="11150"/>
              </a:lnSpc>
              <a:buNone/>
            </a:pPr>
            <a:r>
              <a:rPr lang="en-US" sz="8900" dirty="0">
                <a:solidFill>
                  <a:srgbClr val="FFFFFF"/>
                </a:solidFill>
                <a:latin typeface="Roboto Medium" pitchFamily="34" charset="0"/>
                <a:ea typeface="Roboto Medium" pitchFamily="34" charset="-122"/>
                <a:cs typeface="Roboto Medium" pitchFamily="34" charset="-120"/>
              </a:rPr>
              <a:t>END.</a:t>
            </a:r>
            <a:endParaRPr lang="en-US" sz="8900" dirty="0"/>
          </a:p>
        </p:txBody>
      </p:sp>
      <p:sp>
        <p:nvSpPr>
          <p:cNvPr id="3" name="Text 1"/>
          <p:cNvSpPr/>
          <p:nvPr/>
        </p:nvSpPr>
        <p:spPr>
          <a:xfrm>
            <a:off x="793790" y="4823698"/>
            <a:ext cx="13042821" cy="453509"/>
          </a:xfrm>
          <a:prstGeom prst="rect">
            <a:avLst/>
          </a:prstGeom>
          <a:noFill/>
          <a:ln/>
        </p:spPr>
        <p:txBody>
          <a:bodyPr wrap="none" lIns="0" tIns="0" rIns="0" bIns="0" rtlCol="0" anchor="t"/>
          <a:lstStyle/>
          <a:p>
            <a:pPr algn="ctr" indent="0" marL="0">
              <a:lnSpc>
                <a:spcPts val="3550"/>
              </a:lnSpc>
              <a:buNone/>
            </a:pPr>
            <a:r>
              <a:rPr lang="en-US" sz="2200" dirty="0">
                <a:solidFill>
                  <a:srgbClr val="CFD0D8"/>
                </a:solidFill>
                <a:latin typeface="Roboto" pitchFamily="34" charset="0"/>
                <a:ea typeface="Roboto" pitchFamily="34" charset="-122"/>
                <a:cs typeface="Roboto" pitchFamily="34" charset="-120"/>
              </a:rPr>
              <a:t>Thank you!</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0281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Impact of Multimedia in Society</a:t>
            </a:r>
            <a:endParaRPr lang="en-US" sz="4450" dirty="0"/>
          </a:p>
        </p:txBody>
      </p:sp>
      <p:sp>
        <p:nvSpPr>
          <p:cNvPr id="4" name="Text 1"/>
          <p:cNvSpPr/>
          <p:nvPr/>
        </p:nvSpPr>
        <p:spPr>
          <a:xfrm>
            <a:off x="6280190" y="3360539"/>
            <a:ext cx="7556421" cy="3266123"/>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The world of multimedia encompasses various elements like text, audio, images, video, and interactivity, seamlessly integrated to enhance communication and information dissemination. In today's society, multimedia plays a crucial role in education, entertainment, and the rapid exchange of information. It has revolutionized how we engage with content, making it more captivating and accessible to diverse audiences worldwide. This presentation will explore the advantages and disadvantages of multimedia and discuss the strategies for preserving its rich potential in Africa for future generations.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7822" y="524708"/>
            <a:ext cx="5655826" cy="596265"/>
          </a:xfrm>
          <a:prstGeom prst="rect">
            <a:avLst/>
          </a:prstGeom>
          <a:noFill/>
          <a:ln/>
        </p:spPr>
        <p:txBody>
          <a:bodyPr wrap="none" lIns="0" tIns="0" rIns="0" bIns="0" rtlCol="0" anchor="t"/>
          <a:lstStyle/>
          <a:p>
            <a:pPr algn="l" indent="0" marL="0">
              <a:lnSpc>
                <a:spcPts val="4650"/>
              </a:lnSpc>
              <a:buNone/>
            </a:pPr>
            <a:r>
              <a:rPr lang="en-US" sz="3750" dirty="0">
                <a:solidFill>
                  <a:srgbClr val="FFFFFF"/>
                </a:solidFill>
                <a:latin typeface="Roboto Medium" pitchFamily="34" charset="0"/>
                <a:ea typeface="Roboto Medium" pitchFamily="34" charset="-122"/>
                <a:cs typeface="Roboto Medium" pitchFamily="34" charset="-120"/>
              </a:rPr>
              <a:t>Introduction to Multimedia</a:t>
            </a:r>
            <a:endParaRPr lang="en-US" sz="3750" dirty="0"/>
          </a:p>
        </p:txBody>
      </p:sp>
      <p:pic>
        <p:nvPicPr>
          <p:cNvPr id="3" name="Image 0" descr="preencoded.png">    </p:cNvPr>
          <p:cNvPicPr>
            <a:picLocks noChangeAspect="1"/>
          </p:cNvPicPr>
          <p:nvPr/>
        </p:nvPicPr>
        <p:blipFill>
          <a:blip r:embed="rId1"/>
          <a:stretch>
            <a:fillRect/>
          </a:stretch>
        </p:blipFill>
        <p:spPr>
          <a:xfrm>
            <a:off x="667822" y="1502569"/>
            <a:ext cx="6504265" cy="4019907"/>
          </a:xfrm>
          <a:prstGeom prst="rect">
            <a:avLst/>
          </a:prstGeom>
        </p:spPr>
      </p:pic>
      <p:sp>
        <p:nvSpPr>
          <p:cNvPr id="4" name="Text 1"/>
          <p:cNvSpPr/>
          <p:nvPr/>
        </p:nvSpPr>
        <p:spPr>
          <a:xfrm>
            <a:off x="667822" y="5760958"/>
            <a:ext cx="2385298" cy="298013"/>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Roboto Medium" pitchFamily="34" charset="0"/>
                <a:ea typeface="Roboto Medium" pitchFamily="34" charset="-122"/>
                <a:cs typeface="Roboto Medium" pitchFamily="34" charset="-120"/>
              </a:rPr>
              <a:t>Defining the Elements</a:t>
            </a:r>
            <a:endParaRPr lang="en-US" sz="1850" dirty="0"/>
          </a:p>
        </p:txBody>
      </p:sp>
      <p:sp>
        <p:nvSpPr>
          <p:cNvPr id="5" name="Text 2"/>
          <p:cNvSpPr/>
          <p:nvPr/>
        </p:nvSpPr>
        <p:spPr>
          <a:xfrm>
            <a:off x="667822" y="6173391"/>
            <a:ext cx="6504265" cy="1831658"/>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Multimedia is the integrated presentation of information through a combination of media elements. These typically include text, which provides a narrative or context; audio, which adds depth and emotion; images, which offer visual appeal; video, which delivers dynamic content; and interactivity, which allows for user engagement. Each element contributes to a richer, more comprehensive experience.</a:t>
            </a:r>
            <a:endParaRPr lang="en-US" sz="1500" dirty="0"/>
          </a:p>
        </p:txBody>
      </p:sp>
      <p:pic>
        <p:nvPicPr>
          <p:cNvPr id="6" name="Image 1" descr="preencoded.png">    </p:cNvPr>
          <p:cNvPicPr>
            <a:picLocks noChangeAspect="1"/>
          </p:cNvPicPr>
          <p:nvPr/>
        </p:nvPicPr>
        <p:blipFill>
          <a:blip r:embed="rId2"/>
          <a:stretch>
            <a:fillRect/>
          </a:stretch>
        </p:blipFill>
        <p:spPr>
          <a:xfrm>
            <a:off x="7458313" y="1502569"/>
            <a:ext cx="6504265" cy="4019907"/>
          </a:xfrm>
          <a:prstGeom prst="rect">
            <a:avLst/>
          </a:prstGeom>
        </p:spPr>
      </p:pic>
      <p:sp>
        <p:nvSpPr>
          <p:cNvPr id="7" name="Text 3"/>
          <p:cNvSpPr/>
          <p:nvPr/>
        </p:nvSpPr>
        <p:spPr>
          <a:xfrm>
            <a:off x="7458313" y="5760958"/>
            <a:ext cx="2477453" cy="298013"/>
          </a:xfrm>
          <a:prstGeom prst="rect">
            <a:avLst/>
          </a:prstGeom>
          <a:noFill/>
          <a:ln/>
        </p:spPr>
        <p:txBody>
          <a:bodyPr wrap="none" lIns="0" tIns="0" rIns="0" bIns="0" rtlCol="0" anchor="t"/>
          <a:lstStyle/>
          <a:p>
            <a:pPr algn="l" indent="0" marL="0">
              <a:lnSpc>
                <a:spcPts val="2300"/>
              </a:lnSpc>
              <a:buNone/>
            </a:pPr>
            <a:r>
              <a:rPr lang="en-US" sz="1850" dirty="0">
                <a:solidFill>
                  <a:srgbClr val="CFD0D8"/>
                </a:solidFill>
                <a:latin typeface="Roboto Medium" pitchFamily="34" charset="0"/>
                <a:ea typeface="Roboto Medium" pitchFamily="34" charset="-122"/>
                <a:cs typeface="Roboto Medium" pitchFamily="34" charset="-120"/>
              </a:rPr>
              <a:t>Its Societal Importance</a:t>
            </a:r>
            <a:endParaRPr lang="en-US" sz="1850" dirty="0"/>
          </a:p>
        </p:txBody>
      </p:sp>
      <p:sp>
        <p:nvSpPr>
          <p:cNvPr id="8" name="Text 4"/>
          <p:cNvSpPr/>
          <p:nvPr/>
        </p:nvSpPr>
        <p:spPr>
          <a:xfrm>
            <a:off x="7458313" y="6173391"/>
            <a:ext cx="6504265" cy="1831658"/>
          </a:xfrm>
          <a:prstGeom prst="rect">
            <a:avLst/>
          </a:prstGeom>
          <a:noFill/>
          <a:ln/>
        </p:spPr>
        <p:txBody>
          <a:bodyPr wrap="square" lIns="0" tIns="0" rIns="0" bIns="0" rtlCol="0" anchor="t"/>
          <a:lstStyle/>
          <a:p>
            <a:pPr algn="l" indent="0" marL="0">
              <a:lnSpc>
                <a:spcPts val="2400"/>
              </a:lnSpc>
              <a:buNone/>
            </a:pPr>
            <a:r>
              <a:rPr lang="en-US" sz="1500" dirty="0">
                <a:solidFill>
                  <a:srgbClr val="CFD0D8"/>
                </a:solidFill>
                <a:latin typeface="Roboto" pitchFamily="34" charset="0"/>
                <a:ea typeface="Roboto" pitchFamily="34" charset="-122"/>
                <a:cs typeface="Roboto" pitchFamily="34" charset="-120"/>
              </a:rPr>
              <a:t>Multimedia has become indispensable in various facets of society. It enhances communication by making messages more engaging and understandable. In education, it caters to diverse learning styles, making complex concepts easier to grasp. For entertainment, it provides immersive experiences, and in information dissemination, it enables rapid and widespread communication across the globe.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444829"/>
            <a:ext cx="6665119"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Advantages of Multimedia</a:t>
            </a:r>
            <a:endParaRPr lang="en-US" sz="4450" dirty="0"/>
          </a:p>
        </p:txBody>
      </p:sp>
      <p:sp>
        <p:nvSpPr>
          <p:cNvPr id="3" name="Text 1"/>
          <p:cNvSpPr/>
          <p:nvPr/>
        </p:nvSpPr>
        <p:spPr>
          <a:xfrm>
            <a:off x="793790" y="3607237"/>
            <a:ext cx="13042821" cy="217741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The widespread adoption of multimedia has led to a significant boost in engagement across various platforms. The use of visuals, audio, and interactive elements captures and retains audience attention more effectively than traditional methods. Multimedia is highly accessible, providing information in multiple formats to cater to diverse learning styles and abilities, making it ideal for global audiences. Through visual aids and interactive tools, complex ideas become more understandable and easier to grasp. Its global reach facilitates cross-cultural communication, connecting people from all corners of the world and enabling the sharing of diverse perspectives and ideas.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8055" y="1642467"/>
            <a:ext cx="5856327" cy="560784"/>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Roboto Medium" pitchFamily="34" charset="0"/>
                <a:ea typeface="Roboto Medium" pitchFamily="34" charset="-122"/>
                <a:cs typeface="Roboto Medium" pitchFamily="34" charset="-120"/>
              </a:rPr>
              <a:t>Disadvantages of Multimedia</a:t>
            </a:r>
            <a:endParaRPr lang="en-US" sz="3500" dirty="0"/>
          </a:p>
        </p:txBody>
      </p:sp>
      <p:pic>
        <p:nvPicPr>
          <p:cNvPr id="3" name="Image 0" descr="preencoded.png">    </p:cNvPr>
          <p:cNvPicPr>
            <a:picLocks noChangeAspect="1"/>
          </p:cNvPicPr>
          <p:nvPr/>
        </p:nvPicPr>
        <p:blipFill>
          <a:blip r:embed="rId1"/>
          <a:stretch>
            <a:fillRect/>
          </a:stretch>
        </p:blipFill>
        <p:spPr>
          <a:xfrm>
            <a:off x="635675" y="2679263"/>
            <a:ext cx="3232190" cy="2153603"/>
          </a:xfrm>
          <a:prstGeom prst="rect">
            <a:avLst/>
          </a:prstGeom>
        </p:spPr>
      </p:pic>
      <p:pic>
        <p:nvPicPr>
          <p:cNvPr id="4" name="Image 1" descr="preencoded.png">    </p:cNvPr>
          <p:cNvPicPr>
            <a:picLocks noChangeAspect="1"/>
          </p:cNvPicPr>
          <p:nvPr/>
        </p:nvPicPr>
        <p:blipFill>
          <a:blip r:embed="rId2"/>
          <a:stretch>
            <a:fillRect/>
          </a:stretch>
        </p:blipFill>
        <p:spPr>
          <a:xfrm>
            <a:off x="4011335" y="2679263"/>
            <a:ext cx="3232190" cy="2153603"/>
          </a:xfrm>
          <a:prstGeom prst="rect">
            <a:avLst/>
          </a:prstGeom>
        </p:spPr>
      </p:pic>
      <p:pic>
        <p:nvPicPr>
          <p:cNvPr id="5" name="Image 2" descr="preencoded.png">    </p:cNvPr>
          <p:cNvPicPr>
            <a:picLocks noChangeAspect="1"/>
          </p:cNvPicPr>
          <p:nvPr/>
        </p:nvPicPr>
        <p:blipFill>
          <a:blip r:embed="rId3"/>
          <a:stretch>
            <a:fillRect/>
          </a:stretch>
        </p:blipFill>
        <p:spPr>
          <a:xfrm>
            <a:off x="7386995" y="2679263"/>
            <a:ext cx="3232190" cy="2153603"/>
          </a:xfrm>
          <a:prstGeom prst="rect">
            <a:avLst/>
          </a:prstGeom>
        </p:spPr>
      </p:pic>
      <p:pic>
        <p:nvPicPr>
          <p:cNvPr id="6" name="Image 3" descr="preencoded.png">    </p:cNvPr>
          <p:cNvPicPr>
            <a:picLocks noChangeAspect="1"/>
          </p:cNvPicPr>
          <p:nvPr/>
        </p:nvPicPr>
        <p:blipFill>
          <a:blip r:embed="rId4"/>
          <a:stretch>
            <a:fillRect/>
          </a:stretch>
        </p:blipFill>
        <p:spPr>
          <a:xfrm>
            <a:off x="10762655" y="2679263"/>
            <a:ext cx="3232190" cy="2153603"/>
          </a:xfrm>
          <a:prstGeom prst="rect">
            <a:avLst/>
          </a:prstGeom>
        </p:spPr>
      </p:pic>
      <p:sp>
        <p:nvSpPr>
          <p:cNvPr id="7" name="Text 1"/>
          <p:cNvSpPr/>
          <p:nvPr/>
        </p:nvSpPr>
        <p:spPr>
          <a:xfrm>
            <a:off x="628055" y="5151834"/>
            <a:ext cx="13374291" cy="1435298"/>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Roboto" pitchFamily="34" charset="0"/>
                <a:ea typeface="Roboto" pitchFamily="34" charset="-122"/>
                <a:cs typeface="Roboto" pitchFamily="34" charset="-120"/>
              </a:rPr>
              <a:t>The ease with which multimedia can spread information also presents significant challenges. Misinformation can proliferate rapidly through multimedia channels, leading to widespread confusion and potentially harmful consequences. Overreliance on multimedia for entertainment and social interaction can lead to digital addiction, reducing productivity and negatively impacting mental health. The digital divide exacerbates societal inequalities, as disparities in access to technology can prevent disadvantaged communities from fully participating in the digital world. Personal data is increasingly at risk due to the vulnerabilities of multimedia platforms, raising critical privacy concerns that need to be addressed.</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2450" y="434102"/>
            <a:ext cx="5934789" cy="493276"/>
          </a:xfrm>
          <a:prstGeom prst="rect">
            <a:avLst/>
          </a:prstGeom>
          <a:noFill/>
          <a:ln/>
        </p:spPr>
        <p:txBody>
          <a:bodyPr wrap="none" lIns="0" tIns="0" rIns="0" bIns="0" rtlCol="0" anchor="t"/>
          <a:lstStyle/>
          <a:p>
            <a:pPr algn="l" indent="0" marL="0">
              <a:lnSpc>
                <a:spcPts val="3850"/>
              </a:lnSpc>
              <a:buNone/>
            </a:pPr>
            <a:r>
              <a:rPr lang="en-US" sz="3100" dirty="0">
                <a:solidFill>
                  <a:srgbClr val="FFFFFF"/>
                </a:solidFill>
                <a:latin typeface="Roboto Medium" pitchFamily="34" charset="0"/>
                <a:ea typeface="Roboto Medium" pitchFamily="34" charset="-122"/>
                <a:cs typeface="Roboto Medium" pitchFamily="34" charset="-120"/>
              </a:rPr>
              <a:t>Strategies to Limit Disadvantages</a:t>
            </a:r>
            <a:endParaRPr lang="en-US" sz="3100" dirty="0"/>
          </a:p>
        </p:txBody>
      </p:sp>
      <p:pic>
        <p:nvPicPr>
          <p:cNvPr id="3" name="Image 0" descr="preencoded.png">    </p:cNvPr>
          <p:cNvPicPr>
            <a:picLocks noChangeAspect="1"/>
          </p:cNvPicPr>
          <p:nvPr/>
        </p:nvPicPr>
        <p:blipFill>
          <a:blip r:embed="rId1"/>
          <a:stretch>
            <a:fillRect/>
          </a:stretch>
        </p:blipFill>
        <p:spPr>
          <a:xfrm>
            <a:off x="552450" y="1341596"/>
            <a:ext cx="6570226" cy="4495324"/>
          </a:xfrm>
          <a:prstGeom prst="rect">
            <a:avLst/>
          </a:prstGeom>
        </p:spPr>
      </p:pic>
      <p:sp>
        <p:nvSpPr>
          <p:cNvPr id="4" name="Text 1"/>
          <p:cNvSpPr/>
          <p:nvPr/>
        </p:nvSpPr>
        <p:spPr>
          <a:xfrm>
            <a:off x="552450" y="6014442"/>
            <a:ext cx="2223730" cy="246578"/>
          </a:xfrm>
          <a:prstGeom prst="rect">
            <a:avLst/>
          </a:prstGeom>
          <a:noFill/>
          <a:ln/>
        </p:spPr>
        <p:txBody>
          <a:bodyPr wrap="none" lIns="0" tIns="0" rIns="0" bIns="0" rtlCol="0" anchor="t"/>
          <a:lstStyle/>
          <a:p>
            <a:pPr algn="l" indent="0" marL="0">
              <a:lnSpc>
                <a:spcPts val="1900"/>
              </a:lnSpc>
              <a:buNone/>
            </a:pPr>
            <a:r>
              <a:rPr lang="en-US" sz="1550" dirty="0">
                <a:solidFill>
                  <a:srgbClr val="FFFFFF"/>
                </a:solidFill>
                <a:latin typeface="Roboto Medium" pitchFamily="34" charset="0"/>
                <a:ea typeface="Roboto Medium" pitchFamily="34" charset="-122"/>
                <a:cs typeface="Roboto Medium" pitchFamily="34" charset="-120"/>
              </a:rPr>
              <a:t>Digital Literacy Programs</a:t>
            </a:r>
            <a:endParaRPr lang="en-US" sz="1550" dirty="0"/>
          </a:p>
        </p:txBody>
      </p:sp>
      <p:sp>
        <p:nvSpPr>
          <p:cNvPr id="5" name="Text 2"/>
          <p:cNvSpPr/>
          <p:nvPr/>
        </p:nvSpPr>
        <p:spPr>
          <a:xfrm>
            <a:off x="552450" y="6418778"/>
            <a:ext cx="6570226" cy="1515189"/>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Implementing digital literacy programs is essential to empower users to critically evaluate online sources and identify misinformation. These programs equip individuals with the necessary skills to navigate the digital landscape safely and responsibly. Encouraging balanced screen time habits and promoting alternative activities helps reduce the risks of digital addiction and its associated negative impacts. By fostering a healthy relationship with technology, individuals can maintain productivity and overall well-being.</a:t>
            </a:r>
            <a:endParaRPr lang="en-US" sz="1200" dirty="0"/>
          </a:p>
        </p:txBody>
      </p:sp>
      <p:pic>
        <p:nvPicPr>
          <p:cNvPr id="6" name="Image 1" descr="preencoded.png">    </p:cNvPr>
          <p:cNvPicPr>
            <a:picLocks noChangeAspect="1"/>
          </p:cNvPicPr>
          <p:nvPr/>
        </p:nvPicPr>
        <p:blipFill>
          <a:blip r:embed="rId2"/>
          <a:stretch>
            <a:fillRect/>
          </a:stretch>
        </p:blipFill>
        <p:spPr>
          <a:xfrm>
            <a:off x="7515344" y="1341596"/>
            <a:ext cx="6570226" cy="4495324"/>
          </a:xfrm>
          <a:prstGeom prst="rect">
            <a:avLst/>
          </a:prstGeom>
        </p:spPr>
      </p:pic>
      <p:sp>
        <p:nvSpPr>
          <p:cNvPr id="7" name="Text 3"/>
          <p:cNvSpPr/>
          <p:nvPr/>
        </p:nvSpPr>
        <p:spPr>
          <a:xfrm>
            <a:off x="7515344" y="6014442"/>
            <a:ext cx="2415897" cy="246578"/>
          </a:xfrm>
          <a:prstGeom prst="rect">
            <a:avLst/>
          </a:prstGeom>
          <a:noFill/>
          <a:ln/>
        </p:spPr>
        <p:txBody>
          <a:bodyPr wrap="none" lIns="0" tIns="0" rIns="0" bIns="0" rtlCol="0" anchor="t"/>
          <a:lstStyle/>
          <a:p>
            <a:pPr algn="l" indent="0" marL="0">
              <a:lnSpc>
                <a:spcPts val="1900"/>
              </a:lnSpc>
              <a:buNone/>
            </a:pPr>
            <a:r>
              <a:rPr lang="en-US" sz="1550" dirty="0">
                <a:solidFill>
                  <a:srgbClr val="FFFFFF"/>
                </a:solidFill>
                <a:latin typeface="Roboto Medium" pitchFamily="34" charset="0"/>
                <a:ea typeface="Roboto Medium" pitchFamily="34" charset="-122"/>
                <a:cs typeface="Roboto Medium" pitchFamily="34" charset="-120"/>
              </a:rPr>
              <a:t>Infrastructure Development</a:t>
            </a:r>
            <a:endParaRPr lang="en-US" sz="1550" dirty="0"/>
          </a:p>
        </p:txBody>
      </p:sp>
      <p:sp>
        <p:nvSpPr>
          <p:cNvPr id="8" name="Text 4"/>
          <p:cNvSpPr/>
          <p:nvPr/>
        </p:nvSpPr>
        <p:spPr>
          <a:xfrm>
            <a:off x="7515344" y="6418778"/>
            <a:ext cx="6570226" cy="1515189"/>
          </a:xfrm>
          <a:prstGeom prst="rect">
            <a:avLst/>
          </a:prstGeom>
          <a:noFill/>
          <a:ln/>
        </p:spPr>
        <p:txBody>
          <a:bodyPr wrap="square" lIns="0" tIns="0" rIns="0" bIns="0" rtlCol="0" anchor="t"/>
          <a:lstStyle/>
          <a:p>
            <a:pPr algn="l" indent="0" marL="0">
              <a:lnSpc>
                <a:spcPts val="1950"/>
              </a:lnSpc>
              <a:buNone/>
            </a:pPr>
            <a:r>
              <a:rPr lang="en-US" sz="1200" dirty="0">
                <a:solidFill>
                  <a:srgbClr val="CFD0D8"/>
                </a:solidFill>
                <a:latin typeface="Roboto" pitchFamily="34" charset="0"/>
                <a:ea typeface="Roboto" pitchFamily="34" charset="-122"/>
                <a:cs typeface="Roboto" pitchFamily="34" charset="-120"/>
              </a:rPr>
              <a:t>Investing in infrastructure development is crucial for bridging the digital divide and ensuring that underserved areas have access to reliable internet and technology. This includes expanding broadband access, providing affordable devices, and supporting community technology centers. Providing education about data privacy and secure online practices is crucial to protect individuals from privacy risks. Users need to be informed about how their personal data is collected, used, and shared, and how to safeguard their information online.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9130" y="517922"/>
            <a:ext cx="9597628" cy="588526"/>
          </a:xfrm>
          <a:prstGeom prst="rect">
            <a:avLst/>
          </a:prstGeom>
          <a:noFill/>
          <a:ln/>
        </p:spPr>
        <p:txBody>
          <a:bodyPr wrap="none" lIns="0" tIns="0" rIns="0" bIns="0" rtlCol="0" anchor="t"/>
          <a:lstStyle/>
          <a:p>
            <a:pPr algn="l" indent="0" marL="0">
              <a:lnSpc>
                <a:spcPts val="4600"/>
              </a:lnSpc>
              <a:buNone/>
            </a:pPr>
            <a:r>
              <a:rPr lang="en-US" sz="3700" dirty="0">
                <a:solidFill>
                  <a:srgbClr val="FFFFFF"/>
                </a:solidFill>
                <a:latin typeface="Roboto Medium" pitchFamily="34" charset="0"/>
                <a:ea typeface="Roboto Medium" pitchFamily="34" charset="-122"/>
                <a:cs typeface="Roboto Medium" pitchFamily="34" charset="-120"/>
              </a:rPr>
              <a:t>Preserving Multimedia for Future Generations</a:t>
            </a:r>
            <a:endParaRPr lang="en-US" sz="3700" dirty="0"/>
          </a:p>
        </p:txBody>
      </p:sp>
      <p:pic>
        <p:nvPicPr>
          <p:cNvPr id="3" name="Image 0" descr="preencoded.png">    </p:cNvPr>
          <p:cNvPicPr>
            <a:picLocks noChangeAspect="1"/>
          </p:cNvPicPr>
          <p:nvPr/>
        </p:nvPicPr>
        <p:blipFill>
          <a:blip r:embed="rId1"/>
          <a:stretch>
            <a:fillRect/>
          </a:stretch>
        </p:blipFill>
        <p:spPr>
          <a:xfrm>
            <a:off x="666750" y="1605558"/>
            <a:ext cx="4331851" cy="4331851"/>
          </a:xfrm>
          <a:prstGeom prst="rect">
            <a:avLst/>
          </a:prstGeom>
        </p:spPr>
      </p:pic>
      <p:pic>
        <p:nvPicPr>
          <p:cNvPr id="4" name="Image 1" descr="preencoded.png">    </p:cNvPr>
          <p:cNvPicPr>
            <a:picLocks noChangeAspect="1"/>
          </p:cNvPicPr>
          <p:nvPr/>
        </p:nvPicPr>
        <p:blipFill>
          <a:blip r:embed="rId2"/>
          <a:stretch>
            <a:fillRect/>
          </a:stretch>
        </p:blipFill>
        <p:spPr>
          <a:xfrm>
            <a:off x="5149215" y="1605558"/>
            <a:ext cx="4331851" cy="4331851"/>
          </a:xfrm>
          <a:prstGeom prst="rect">
            <a:avLst/>
          </a:prstGeom>
        </p:spPr>
      </p:pic>
      <p:pic>
        <p:nvPicPr>
          <p:cNvPr id="5" name="Image 2" descr="preencoded.png">    </p:cNvPr>
          <p:cNvPicPr>
            <a:picLocks noChangeAspect="1"/>
          </p:cNvPicPr>
          <p:nvPr/>
        </p:nvPicPr>
        <p:blipFill>
          <a:blip r:embed="rId3"/>
          <a:stretch>
            <a:fillRect/>
          </a:stretch>
        </p:blipFill>
        <p:spPr>
          <a:xfrm>
            <a:off x="9631680" y="1605558"/>
            <a:ext cx="4331851" cy="4331851"/>
          </a:xfrm>
          <a:prstGeom prst="rect">
            <a:avLst/>
          </a:prstGeom>
        </p:spPr>
      </p:pic>
      <p:sp>
        <p:nvSpPr>
          <p:cNvPr id="6" name="Text 1"/>
          <p:cNvSpPr/>
          <p:nvPr/>
        </p:nvSpPr>
        <p:spPr>
          <a:xfrm>
            <a:off x="659130" y="6271736"/>
            <a:ext cx="13312140" cy="1808083"/>
          </a:xfrm>
          <a:prstGeom prst="rect">
            <a:avLst/>
          </a:prstGeom>
          <a:noFill/>
          <a:ln/>
        </p:spPr>
        <p:txBody>
          <a:bodyPr wrap="square" lIns="0" tIns="0" rIns="0" bIns="0" rtlCol="0" anchor="t"/>
          <a:lstStyle/>
          <a:p>
            <a:pPr algn="l" indent="0" marL="0">
              <a:lnSpc>
                <a:spcPts val="2350"/>
              </a:lnSpc>
              <a:buNone/>
            </a:pPr>
            <a:r>
              <a:rPr lang="en-US" sz="1450" dirty="0">
                <a:solidFill>
                  <a:srgbClr val="CFD0D8"/>
                </a:solidFill>
                <a:latin typeface="Roboto" pitchFamily="34" charset="0"/>
                <a:ea typeface="Roboto" pitchFamily="34" charset="-122"/>
                <a:cs typeface="Roboto" pitchFamily="34" charset="-120"/>
              </a:rPr>
              <a:t>Leveraging multimedia to document and preserve African history, traditions, and cultural heritage is critical for ensuring that these valuable resources are accessible to future generations. This involves creating digital archives of oral traditions, historical artifacts, and artistic expressions. Supporting the creation of locally sourced and culturally relevant multimedia content is essential for promoting indigenous voices and perspectives. By encouraging local content creators, we can foster a vibrant and diverse digital landscape that reflects the richness of African cultures. Adopting eco-friendly practices in technology production and usage helps minimize the environmental impact of multimedia. This includes using renewable energy sources, promoting responsible e-waste management, and advocating for energy-efficient devices.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134" y="541496"/>
            <a:ext cx="4922639" cy="615315"/>
          </a:xfrm>
          <a:prstGeom prst="rect">
            <a:avLst/>
          </a:prstGeom>
          <a:noFill/>
          <a:ln/>
        </p:spPr>
        <p:txBody>
          <a:bodyPr wrap="none" lIns="0" tIns="0" rIns="0" bIns="0" rtlCol="0" anchor="t"/>
          <a:lstStyle/>
          <a:p>
            <a:pPr algn="l" indent="0" marL="0">
              <a:lnSpc>
                <a:spcPts val="4800"/>
              </a:lnSpc>
              <a:buNone/>
            </a:pPr>
            <a:r>
              <a:rPr lang="en-US" sz="3850" dirty="0">
                <a:solidFill>
                  <a:srgbClr val="FFFFFF"/>
                </a:solidFill>
                <a:latin typeface="Roboto Medium" pitchFamily="34" charset="0"/>
                <a:ea typeface="Roboto Medium" pitchFamily="34" charset="-122"/>
                <a:cs typeface="Roboto Medium" pitchFamily="34" charset="-120"/>
              </a:rPr>
              <a:t>Role of Education</a:t>
            </a:r>
            <a:endParaRPr lang="en-US" sz="3850" dirty="0"/>
          </a:p>
        </p:txBody>
      </p:sp>
      <p:pic>
        <p:nvPicPr>
          <p:cNvPr id="3" name="Image 0" descr="preencoded.png">    </p:cNvPr>
          <p:cNvPicPr>
            <a:picLocks noChangeAspect="1"/>
          </p:cNvPicPr>
          <p:nvPr/>
        </p:nvPicPr>
        <p:blipFill>
          <a:blip r:embed="rId1"/>
          <a:stretch>
            <a:fillRect/>
          </a:stretch>
        </p:blipFill>
        <p:spPr>
          <a:xfrm>
            <a:off x="689134" y="1550551"/>
            <a:ext cx="5360313" cy="3667482"/>
          </a:xfrm>
          <a:prstGeom prst="rect">
            <a:avLst/>
          </a:prstGeom>
        </p:spPr>
      </p:pic>
      <p:sp>
        <p:nvSpPr>
          <p:cNvPr id="4" name="Text 1"/>
          <p:cNvSpPr/>
          <p:nvPr/>
        </p:nvSpPr>
        <p:spPr>
          <a:xfrm>
            <a:off x="689134" y="5513308"/>
            <a:ext cx="4033123" cy="307538"/>
          </a:xfrm>
          <a:prstGeom prst="rect">
            <a:avLst/>
          </a:prstGeom>
          <a:noFill/>
          <a:ln/>
        </p:spPr>
        <p:txBody>
          <a:bodyPr wrap="none" lIns="0" tIns="0" rIns="0" bIns="0" rtlCol="0" anchor="t"/>
          <a:lstStyle/>
          <a:p>
            <a:pPr algn="l" indent="0" marL="0">
              <a:lnSpc>
                <a:spcPts val="2400"/>
              </a:lnSpc>
              <a:buNone/>
            </a:pPr>
            <a:r>
              <a:rPr lang="en-US" sz="1900" dirty="0">
                <a:solidFill>
                  <a:srgbClr val="FFFFFF"/>
                </a:solidFill>
                <a:latin typeface="Roboto Medium" pitchFamily="34" charset="0"/>
                <a:ea typeface="Roboto Medium" pitchFamily="34" charset="-122"/>
                <a:cs typeface="Roboto Medium" pitchFamily="34" charset="-120"/>
              </a:rPr>
              <a:t>Integrating Multimedia in Curriculum</a:t>
            </a:r>
            <a:endParaRPr lang="en-US" sz="1900" dirty="0"/>
          </a:p>
        </p:txBody>
      </p:sp>
      <p:sp>
        <p:nvSpPr>
          <p:cNvPr id="5" name="Text 2"/>
          <p:cNvSpPr/>
          <p:nvPr/>
        </p:nvSpPr>
        <p:spPr>
          <a:xfrm>
            <a:off x="689134" y="6116122"/>
            <a:ext cx="13252133" cy="1575197"/>
          </a:xfrm>
          <a:prstGeom prst="rect">
            <a:avLst/>
          </a:prstGeom>
          <a:noFill/>
          <a:ln/>
        </p:spPr>
        <p:txBody>
          <a:bodyPr wrap="square" lIns="0" tIns="0" rIns="0" bIns="0" rtlCol="0" anchor="t"/>
          <a:lstStyle/>
          <a:p>
            <a:pPr algn="l" indent="0" marL="0">
              <a:lnSpc>
                <a:spcPts val="2450"/>
              </a:lnSpc>
              <a:buNone/>
            </a:pPr>
            <a:r>
              <a:rPr lang="en-US" sz="1550" dirty="0">
                <a:solidFill>
                  <a:srgbClr val="CFD0D8"/>
                </a:solidFill>
                <a:latin typeface="Roboto" pitchFamily="34" charset="0"/>
                <a:ea typeface="Roboto" pitchFamily="34" charset="-122"/>
                <a:cs typeface="Roboto" pitchFamily="34" charset="-120"/>
              </a:rPr>
              <a:t>Integrating multimedia tools into educational settings can significantly enhance the learning experience. Interactive simulations, educational videos, and multimedia presentations can make complex concepts more engaging and accessible for students. Equipping teachers with the skills to effectively use multimedia in classrooms is crucial for maximizing its educational impact. Training programs should focus on pedagogical techniques, multimedia creation tools, and best practices for integrating technology into the curriculum. By fostering a supportive learning environment, educators can empower students to become critical consumers and creators of multimedia content.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8191" y="603885"/>
            <a:ext cx="5965984" cy="685919"/>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Roboto Medium" pitchFamily="34" charset="0"/>
                <a:ea typeface="Roboto Medium" pitchFamily="34" charset="-122"/>
                <a:cs typeface="Roboto Medium" pitchFamily="34" charset="-120"/>
              </a:rPr>
              <a:t>Community Involvement</a:t>
            </a:r>
            <a:endParaRPr lang="en-US" sz="4300" dirty="0"/>
          </a:p>
        </p:txBody>
      </p:sp>
      <p:pic>
        <p:nvPicPr>
          <p:cNvPr id="3" name="Image 0" descr="preencoded.png">    </p:cNvPr>
          <p:cNvPicPr>
            <a:picLocks noChangeAspect="1"/>
          </p:cNvPicPr>
          <p:nvPr/>
        </p:nvPicPr>
        <p:blipFill>
          <a:blip r:embed="rId1"/>
          <a:stretch>
            <a:fillRect/>
          </a:stretch>
        </p:blipFill>
        <p:spPr>
          <a:xfrm>
            <a:off x="768191" y="1728787"/>
            <a:ext cx="5487710" cy="3391614"/>
          </a:xfrm>
          <a:prstGeom prst="rect">
            <a:avLst/>
          </a:prstGeom>
        </p:spPr>
      </p:pic>
      <p:sp>
        <p:nvSpPr>
          <p:cNvPr id="4" name="Text 1"/>
          <p:cNvSpPr/>
          <p:nvPr/>
        </p:nvSpPr>
        <p:spPr>
          <a:xfrm>
            <a:off x="768191" y="5394722"/>
            <a:ext cx="3129796" cy="343019"/>
          </a:xfrm>
          <a:prstGeom prst="rect">
            <a:avLst/>
          </a:prstGeom>
          <a:noFill/>
          <a:ln/>
        </p:spPr>
        <p:txBody>
          <a:bodyPr wrap="none" lIns="0" tIns="0" rIns="0" bIns="0" rtlCol="0" anchor="t"/>
          <a:lstStyle/>
          <a:p>
            <a:pPr algn="l" indent="0" marL="0">
              <a:lnSpc>
                <a:spcPts val="2700"/>
              </a:lnSpc>
              <a:buNone/>
            </a:pPr>
            <a:r>
              <a:rPr lang="en-US" sz="2150" dirty="0">
                <a:solidFill>
                  <a:srgbClr val="CFD0D8"/>
                </a:solidFill>
                <a:latin typeface="Roboto Medium" pitchFamily="34" charset="0"/>
                <a:ea typeface="Roboto Medium" pitchFamily="34" charset="-122"/>
                <a:cs typeface="Roboto Medium" pitchFamily="34" charset="-120"/>
              </a:rPr>
              <a:t>Workshops and Seminars</a:t>
            </a:r>
            <a:endParaRPr lang="en-US" sz="2150" dirty="0"/>
          </a:p>
        </p:txBody>
      </p:sp>
      <p:sp>
        <p:nvSpPr>
          <p:cNvPr id="5" name="Text 2"/>
          <p:cNvSpPr/>
          <p:nvPr/>
        </p:nvSpPr>
        <p:spPr>
          <a:xfrm>
            <a:off x="768191" y="5869424"/>
            <a:ext cx="13094018" cy="1756172"/>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Roboto" pitchFamily="34" charset="0"/>
                <a:ea typeface="Roboto" pitchFamily="34" charset="-122"/>
                <a:cs typeface="Roboto" pitchFamily="34" charset="-120"/>
              </a:rPr>
              <a:t>Organizing workshops and seminars to raise awareness about multimedia literacy within local communities is an effective way to empower individuals with essential skills. These events should focus on critical thinking, digital citizenship, and responsible online behavior. Partnering with non-governmental organizations (NGOs) that specialize in digital education and access can amplify the impact of community-based initiatives. These collaborations can provide additional resources, expertise, and support for multimedia literacy programs, ensuring that they reach a wider audience.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2025-04-05T14:54:54Z</dcterms:created>
  <dcterms:modified xsi:type="dcterms:W3CDTF">2025-04-05T14:54:54Z</dcterms:modified>
</cp:coreProperties>
</file>